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50"/>
  </p:notesMasterIdLst>
  <p:handoutMasterIdLst>
    <p:handoutMasterId r:id="rId51"/>
  </p:handoutMasterIdLst>
  <p:sldIdLst>
    <p:sldId id="256" r:id="rId5"/>
    <p:sldId id="300" r:id="rId6"/>
    <p:sldId id="260" r:id="rId7"/>
    <p:sldId id="259" r:id="rId8"/>
    <p:sldId id="303" r:id="rId9"/>
    <p:sldId id="290" r:id="rId10"/>
    <p:sldId id="270" r:id="rId11"/>
    <p:sldId id="285" r:id="rId12"/>
    <p:sldId id="282" r:id="rId13"/>
    <p:sldId id="284" r:id="rId14"/>
    <p:sldId id="283" r:id="rId15"/>
    <p:sldId id="266" r:id="rId16"/>
    <p:sldId id="287" r:id="rId17"/>
    <p:sldId id="305" r:id="rId18"/>
    <p:sldId id="289" r:id="rId19"/>
    <p:sldId id="273" r:id="rId20"/>
    <p:sldId id="306" r:id="rId21"/>
    <p:sldId id="307" r:id="rId22"/>
    <p:sldId id="308" r:id="rId23"/>
    <p:sldId id="309" r:id="rId24"/>
    <p:sldId id="274" r:id="rId25"/>
    <p:sldId id="310" r:id="rId26"/>
    <p:sldId id="311" r:id="rId27"/>
    <p:sldId id="312" r:id="rId28"/>
    <p:sldId id="313" r:id="rId29"/>
    <p:sldId id="291" r:id="rId30"/>
    <p:sldId id="315" r:id="rId31"/>
    <p:sldId id="275" r:id="rId32"/>
    <p:sldId id="276" r:id="rId33"/>
    <p:sldId id="292" r:id="rId34"/>
    <p:sldId id="293" r:id="rId35"/>
    <p:sldId id="298" r:id="rId36"/>
    <p:sldId id="297" r:id="rId37"/>
    <p:sldId id="294" r:id="rId38"/>
    <p:sldId id="296" r:id="rId39"/>
    <p:sldId id="299" r:id="rId40"/>
    <p:sldId id="29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5184" autoAdjust="0"/>
  </p:normalViewPr>
  <p:slideViewPr>
    <p:cSldViewPr snapToGrid="0">
      <p:cViewPr varScale="1">
        <p:scale>
          <a:sx n="106" d="100"/>
          <a:sy n="106" d="100"/>
        </p:scale>
        <p:origin x="798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04.04.2022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50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470.png"/><Relationship Id="rId10" Type="http://schemas.openxmlformats.org/officeDocument/2006/relationships/image" Target="../media/image72.png"/><Relationship Id="rId4" Type="http://schemas.openxmlformats.org/officeDocument/2006/relationships/image" Target="../media/image460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1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70.png"/><Relationship Id="rId5" Type="http://schemas.openxmlformats.org/officeDocument/2006/relationships/image" Target="../media/image550.png"/><Relationship Id="rId10" Type="http://schemas.openxmlformats.org/officeDocument/2006/relationships/image" Target="../media/image68.png"/><Relationship Id="rId9" Type="http://schemas.openxmlformats.org/officeDocument/2006/relationships/image" Target="../media/image600.png"/><Relationship Id="rId1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9.png"/><Relationship Id="rId18" Type="http://schemas.openxmlformats.org/officeDocument/2006/relationships/image" Target="../media/image80.png"/><Relationship Id="rId21" Type="http://schemas.openxmlformats.org/officeDocument/2006/relationships/image" Target="../media/image82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16" Type="http://schemas.openxmlformats.org/officeDocument/2006/relationships/image" Target="../media/image92.png"/><Relationship Id="rId20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15" Type="http://schemas.openxmlformats.org/officeDocument/2006/relationships/image" Target="../media/image71.png"/><Relationship Id="rId10" Type="http://schemas.openxmlformats.org/officeDocument/2006/relationships/image" Target="../media/image87.png"/><Relationship Id="rId19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810.png"/><Relationship Id="rId12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93.png"/><Relationship Id="rId5" Type="http://schemas.openxmlformats.org/officeDocument/2006/relationships/image" Target="../media/image80.png"/><Relationship Id="rId10" Type="http://schemas.openxmlformats.org/officeDocument/2006/relationships/image" Target="../media/image91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79.png"/><Relationship Id="rId10" Type="http://schemas.openxmlformats.org/officeDocument/2006/relationships/image" Target="../media/image91.png"/><Relationship Id="rId4" Type="http://schemas.openxmlformats.org/officeDocument/2006/relationships/image" Target="../media/image96.pn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97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79.png"/><Relationship Id="rId10" Type="http://schemas.openxmlformats.org/officeDocument/2006/relationships/image" Target="../media/image91.png"/><Relationship Id="rId4" Type="http://schemas.openxmlformats.org/officeDocument/2006/relationships/image" Target="../media/image98.png"/><Relationship Id="rId1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98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79.png"/><Relationship Id="rId10" Type="http://schemas.openxmlformats.org/officeDocument/2006/relationships/image" Target="../media/image91.png"/><Relationship Id="rId4" Type="http://schemas.openxmlformats.org/officeDocument/2006/relationships/image" Target="../media/image99.png"/><Relationship Id="rId1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3" Type="http://schemas.openxmlformats.org/officeDocument/2006/relationships/image" Target="../media/image100.png"/><Relationship Id="rId12" Type="http://schemas.openxmlformats.org/officeDocument/2006/relationships/image" Target="../media/image81.png"/><Relationship Id="rId7" Type="http://schemas.openxmlformats.org/officeDocument/2006/relationships/image" Target="../media/image81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80.png"/><Relationship Id="rId5" Type="http://schemas.openxmlformats.org/officeDocument/2006/relationships/image" Target="../media/image102.png"/><Relationship Id="rId15" Type="http://schemas.openxmlformats.org/officeDocument/2006/relationships/image" Target="../media/image106.png"/><Relationship Id="rId10" Type="http://schemas.openxmlformats.org/officeDocument/2006/relationships/image" Target="../media/image104.png"/><Relationship Id="rId4" Type="http://schemas.openxmlformats.org/officeDocument/2006/relationships/image" Target="../media/image101.png"/><Relationship Id="rId9" Type="http://schemas.openxmlformats.org/officeDocument/2006/relationships/image" Target="../media/image91.png"/><Relationship Id="rId1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1050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71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107.png"/><Relationship Id="rId4" Type="http://schemas.openxmlformats.org/officeDocument/2006/relationships/image" Target="../media/image71.pn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106.png"/><Relationship Id="rId10" Type="http://schemas.openxmlformats.org/officeDocument/2006/relationships/image" Target="../media/image109.png"/><Relationship Id="rId4" Type="http://schemas.openxmlformats.org/officeDocument/2006/relationships/image" Target="../media/image71.png"/><Relationship Id="rId1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0.png"/><Relationship Id="rId5" Type="http://schemas.openxmlformats.org/officeDocument/2006/relationships/image" Target="../media/image93.png"/><Relationship Id="rId15" Type="http://schemas.openxmlformats.org/officeDocument/2006/relationships/image" Target="../media/image106.png"/><Relationship Id="rId10" Type="http://schemas.openxmlformats.org/officeDocument/2006/relationships/image" Target="../media/image109.png"/><Relationship Id="rId4" Type="http://schemas.openxmlformats.org/officeDocument/2006/relationships/image" Target="../media/image91.png"/><Relationship Id="rId1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4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84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13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17" Type="http://schemas.openxmlformats.org/officeDocument/2006/relationships/image" Target="../media/image149.png"/><Relationship Id="rId25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131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19" Type="http://schemas.openxmlformats.org/officeDocument/2006/relationships/image" Target="../media/image18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185572" y="4710770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2181000"/>
            <a:ext cx="4233994" cy="3023681"/>
            <a:chOff x="7830114" y="1722439"/>
            <a:chExt cx="4233994" cy="30236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2241546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D6D8DD6-0F86-43B8-BC68-6C6D0A249ED2}"/>
              </a:ext>
            </a:extLst>
          </p:cNvPr>
          <p:cNvGrpSpPr/>
          <p:nvPr/>
        </p:nvGrpSpPr>
        <p:grpSpPr>
          <a:xfrm>
            <a:off x="375646" y="1964525"/>
            <a:ext cx="2296388" cy="1359665"/>
            <a:chOff x="7242501" y="1593878"/>
            <a:chExt cx="3555537" cy="2310655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0C87BA5-6FC1-44C6-87EA-6866F77850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F1AA71BF-13EC-45D9-8C23-FDDEDED85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1282DE-56D6-4DF0-8F00-4D2625F175DC}"/>
              </a:ext>
            </a:extLst>
          </p:cNvPr>
          <p:cNvGrpSpPr/>
          <p:nvPr/>
        </p:nvGrpSpPr>
        <p:grpSpPr>
          <a:xfrm>
            <a:off x="1109847" y="3877675"/>
            <a:ext cx="4300793" cy="1688110"/>
            <a:chOff x="6448321" y="2822422"/>
            <a:chExt cx="4300793" cy="1688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/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/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blipFill>
                  <a:blip r:embed="rId4"/>
                  <a:stretch>
                    <a:fillRect l="-4124" t="-122667" b="-18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/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blipFill>
                  <a:blip r:embed="rId5"/>
                  <a:stretch>
                    <a:fillRect l="-39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/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blipFill>
                <a:blip r:embed="rId7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21505B19-867F-45CB-8928-DD53547BE30F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9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1F25DC1-92E1-4890-BF9D-35FD44A212AD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1F25DC1-92E1-4890-BF9D-35FD44A2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el 3">
            <a:extLst>
              <a:ext uri="{FF2B5EF4-FFF2-40B4-BE49-F238E27FC236}">
                <a16:creationId xmlns:a16="http://schemas.microsoft.com/office/drawing/2014/main" id="{998E4EE8-95F5-4B24-94C7-4AEF99CD22C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00425C6-8086-4759-B3EE-F021075663E9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42782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A435D4D-4DA8-41A0-9226-52C311A3C4CA}"/>
                  </a:ext>
                </a:extLst>
              </p:cNvPr>
              <p:cNvSpPr txBox="1"/>
              <p:nvPr/>
            </p:nvSpPr>
            <p:spPr>
              <a:xfrm>
                <a:off x="1138957" y="3972484"/>
                <a:ext cx="6032934" cy="499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A435D4D-4DA8-41A0-9226-52C311A3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57" y="3972484"/>
                <a:ext cx="6032934" cy="499239"/>
              </a:xfrm>
              <a:prstGeom prst="rect">
                <a:avLst/>
              </a:prstGeom>
              <a:blipFill>
                <a:blip r:embed="rId2"/>
                <a:stretch>
                  <a:fillRect l="-101" b="-3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106A43-4F1F-4587-AF4E-3A929EA02C91}"/>
                  </a:ext>
                </a:extLst>
              </p:cNvPr>
              <p:cNvSpPr txBox="1"/>
              <p:nvPr/>
            </p:nvSpPr>
            <p:spPr>
              <a:xfrm>
                <a:off x="1867578" y="4529193"/>
                <a:ext cx="2856616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106A43-4F1F-4587-AF4E-3A929EA02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578" y="4529193"/>
                <a:ext cx="2856616" cy="412485"/>
              </a:xfrm>
              <a:prstGeom prst="rect">
                <a:avLst/>
              </a:prstGeom>
              <a:blipFill>
                <a:blip r:embed="rId3"/>
                <a:stretch>
                  <a:fillRect l="-4904" t="-136765" b="-207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97EA268-1211-4A6F-8D6A-FEDD0B562DFB}"/>
                  </a:ext>
                </a:extLst>
              </p:cNvPr>
              <p:cNvSpPr txBox="1"/>
              <p:nvPr/>
            </p:nvSpPr>
            <p:spPr>
              <a:xfrm>
                <a:off x="1796182" y="5040336"/>
                <a:ext cx="2567562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97EA268-1211-4A6F-8D6A-FEDD0B56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82" y="5040336"/>
                <a:ext cx="2567562" cy="412485"/>
              </a:xfrm>
              <a:prstGeom prst="rect">
                <a:avLst/>
              </a:prstGeom>
              <a:blipFill>
                <a:blip r:embed="rId4"/>
                <a:stretch>
                  <a:fillRect l="-5701" t="-138806" r="-238" b="-21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4A40F3D-5066-4250-BB9F-935D529F1384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4A40F3D-5066-4250-BB9F-935D529F1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42C43C0-7792-40AA-834B-312A6F6F55B9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42C43C0-7792-40AA-834B-312A6F6F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B4B94AF0-2B72-4268-BDB9-A633725A31B6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51A25AA-B2AB-446B-A673-C8738107186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51A25AA-B2AB-446B-A673-C87381071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8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7C40BEA3-CDF9-471B-8FEC-C62EB8417FB3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7C40BEA3-CDF9-471B-8FEC-C62EB8417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el 3">
            <a:extLst>
              <a:ext uri="{FF2B5EF4-FFF2-40B4-BE49-F238E27FC236}">
                <a16:creationId xmlns:a16="http://schemas.microsoft.com/office/drawing/2014/main" id="{F53C638A-7548-4A5E-8D51-56021353A81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8A422F5-A7D2-4E81-B4EC-9D7BBD84372F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3D797A5-BCB0-4119-A142-579217D95E14}"/>
                  </a:ext>
                </a:extLst>
              </p:cNvPr>
              <p:cNvSpPr txBox="1"/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3D797A5-BCB0-4119-A142-579217D95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blipFill>
                <a:blip r:embed="rId10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28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/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de-DE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/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1205949" y="5525830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5525830"/>
                <a:ext cx="2775440" cy="393441"/>
              </a:xfrm>
              <a:prstGeom prst="rect">
                <a:avLst/>
              </a:prstGeom>
              <a:blipFill>
                <a:blip r:embed="rId7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1205949" y="6029406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6029406"/>
                <a:ext cx="3346172" cy="391839"/>
              </a:xfrm>
              <a:prstGeom prst="rect">
                <a:avLst/>
              </a:prstGeom>
              <a:blipFill>
                <a:blip r:embed="rId8"/>
                <a:stretch>
                  <a:fillRect l="-1639" t="-114063" b="-192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blipFill>
                <a:blip r:embed="rId9"/>
                <a:stretch>
                  <a:fillRect l="-337"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/>
              <p:nvPr/>
            </p:nvSpPr>
            <p:spPr>
              <a:xfrm>
                <a:off x="-5225376" y="3729844"/>
                <a:ext cx="5420754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5376" y="3729844"/>
                <a:ext cx="5420754" cy="414922"/>
              </a:xfrm>
              <a:prstGeom prst="rect">
                <a:avLst/>
              </a:prstGeom>
              <a:blipFill>
                <a:blip r:embed="rId6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/>
              <p:nvPr/>
            </p:nvSpPr>
            <p:spPr>
              <a:xfrm>
                <a:off x="-5526700" y="5775405"/>
                <a:ext cx="4951484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5775405"/>
                <a:ext cx="4951484" cy="318100"/>
              </a:xfrm>
              <a:prstGeom prst="rect">
                <a:avLst/>
              </a:prstGeom>
              <a:blipFill>
                <a:blip r:embed="rId7"/>
                <a:stretch>
                  <a:fillRect l="-984" t="-118868" b="-1924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/>
              <p:nvPr/>
            </p:nvSpPr>
            <p:spPr>
              <a:xfrm>
                <a:off x="-5526700" y="6288872"/>
                <a:ext cx="4918911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6288872"/>
                <a:ext cx="4918911" cy="318164"/>
              </a:xfrm>
              <a:prstGeom prst="rect">
                <a:avLst/>
              </a:prstGeom>
              <a:blipFill>
                <a:blip r:embed="rId8"/>
                <a:stretch>
                  <a:fillRect l="-991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/>
              <p:nvPr/>
            </p:nvSpPr>
            <p:spPr>
              <a:xfrm>
                <a:off x="784729" y="5889458"/>
                <a:ext cx="2583854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29" y="5889458"/>
                <a:ext cx="2583854" cy="6792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-5496869" y="4193762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6869" y="4193762"/>
                <a:ext cx="7005333" cy="6792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-4880905" y="3305965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80905" y="3305965"/>
                <a:ext cx="4259580" cy="474232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/>
              <p:nvPr/>
            </p:nvSpPr>
            <p:spPr>
              <a:xfrm>
                <a:off x="-5526700" y="4960154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4960154"/>
                <a:ext cx="7005333" cy="7281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3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5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blipFill>
                <a:blip r:embed="rId16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D57B0D0-519E-464A-A99D-44D0E027038E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0B51683C-A3A8-404E-9C9D-14977EAED304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FB3A6B45-3286-4E8A-ACED-AA0422D57809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21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AE47D02-CACE-4BB4-84BD-F598305F84DA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AE47D02-CACE-4BB4-84BD-F598305F8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1394871" y="5982712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71" y="5982712"/>
                <a:ext cx="4259580" cy="474232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5D639E9-2EFA-480C-B004-6D73911340C6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D79D9B1-C084-4FA1-AE87-BEE70085E0E3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D79D9B1-C084-4FA1-AE87-BEE70085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068E9E1-141D-4268-B55E-9AA395022F93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068E9E1-141D-4268-B55E-9AA39502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43E361C-6616-4922-9FA8-1D1F02EAEE35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43E361C-6616-4922-9FA8-1D1F02EAE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6D246D-FB37-4CC0-8EB4-4809AF0A04E7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6D246D-FB37-4CC0-8EB4-4809AF0A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3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287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195378" y="5156388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" y="5156388"/>
                <a:ext cx="7005333" cy="6792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36A67E-EDBB-4AC2-9B95-19D54183295C}"/>
                  </a:ext>
                </a:extLst>
              </p:cNvPr>
              <p:cNvSpPr txBox="1"/>
              <p:nvPr/>
            </p:nvSpPr>
            <p:spPr>
              <a:xfrm>
                <a:off x="195378" y="5886988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36A67E-EDBB-4AC2-9B95-19D54183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" y="5886988"/>
                <a:ext cx="7005333" cy="728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AC5DAF2-F6A9-4E1C-921F-A79B6B4F38E0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AC5DAF2-F6A9-4E1C-921F-A79B6B4F3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778CFAC-7C12-4948-A76C-639BD06E47DE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778CFAC-7C12-4948-A76C-639BD06E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61C2467-F3C0-4BE1-AEF2-B6865DA0E1CC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2F2C193-8E50-4E8F-8966-2A4C9EBF655E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2F2C193-8E50-4E8F-8966-2A4C9EBF6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B9CECFE-31EF-4FF9-90A8-5ED664E2F207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B9CECFE-31EF-4FF9-90A8-5ED664E2F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B0C355E-C19F-4A86-95C1-1F80658BD1C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8E9FEBEA-B9C3-4CB0-A69E-3431392DD471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5296503-89CC-4ED3-BE9A-85DC539434DB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5296503-89CC-4ED3-BE9A-85DC53943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4770D64-0D17-4F31-AB0F-E2A7AB562562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4770D64-0D17-4F31-AB0F-E2A7AB562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5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03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1FEEA91-AB69-495F-A6CC-1A894776586C}"/>
                  </a:ext>
                </a:extLst>
              </p:cNvPr>
              <p:cNvSpPr txBox="1"/>
              <p:nvPr/>
            </p:nvSpPr>
            <p:spPr>
              <a:xfrm>
                <a:off x="829960" y="6025621"/>
                <a:ext cx="5978246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de-DE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3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d>
                          <m:dPr>
                            <m:ctrlP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1FEEA91-AB69-495F-A6CC-1A894776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0" y="6025621"/>
                <a:ext cx="5978246" cy="414922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/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994133-F72D-4898-8A70-AEF5B2889D07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994133-F72D-4898-8A70-AEF5B2889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531A797-D5C9-47E9-B813-5D9303BB539D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531A797-D5C9-47E9-B813-5D9303BB5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7AA7458-B56B-4274-8082-C6505D915D18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D241D178-5B82-48C4-8E3A-82F9654221BD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D241D178-5B82-48C4-8E3A-82F9654221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664EB56C-0C62-4DF4-8E9B-8FC9EDA97FE1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664EB56C-0C62-4DF4-8E9B-8FC9EDA97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F5E8315D-1C6E-4533-84C5-DC9B795F00C8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D53DDA9-0567-46C7-B05B-4D904BA00F02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67053F1-821F-4040-A097-D3CBB954AD5A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67053F1-821F-4040-A097-D3CBB954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7981F23-CA22-4B61-86C6-F748D4DF7615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7981F23-CA22-4B61-86C6-F748D4DF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5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28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pPr lvl="1"/>
            <a:endParaRPr lang="de-DE" sz="1800" dirty="0"/>
          </a:p>
          <a:p>
            <a:pPr marL="571500" lvl="1" indent="-342900">
              <a:buAutoNum type="arabicPeriod"/>
            </a:pPr>
            <a:endParaRPr lang="de-D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41A810-074C-4C23-8461-041A81BF4F1D}"/>
              </a:ext>
            </a:extLst>
          </p:cNvPr>
          <p:cNvSpPr txBox="1"/>
          <p:nvPr/>
        </p:nvSpPr>
        <p:spPr>
          <a:xfrm>
            <a:off x="918410" y="1438616"/>
            <a:ext cx="57935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Reizweiterleitung in einem neuronalen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Anwendung von neuronalen Netzen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Training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/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B4B7DB-F923-4A3D-A767-961C5C4D42F1}"/>
                  </a:ext>
                </a:extLst>
              </p:cNvPr>
              <p:cNvSpPr txBox="1"/>
              <p:nvPr/>
            </p:nvSpPr>
            <p:spPr>
              <a:xfrm>
                <a:off x="177769" y="5886988"/>
                <a:ext cx="5009961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200" i="1" baseline="-25000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B4B7DB-F923-4A3D-A767-961C5C4D4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886988"/>
                <a:ext cx="5009961" cy="318100"/>
              </a:xfrm>
              <a:prstGeom prst="rect">
                <a:avLst/>
              </a:prstGeom>
              <a:blipFill>
                <a:blip r:embed="rId4"/>
                <a:stretch>
                  <a:fillRect l="-973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F9835D9-55D6-41D7-AA62-03333CDD2AD9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F9835D9-55D6-41D7-AA62-03333CDD2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3FD0237-7598-4130-ACAD-216BD05231BA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3FD0237-7598-4130-ACAD-216BD0523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D85DC88-8269-4410-941C-F0B03E3BD08E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DF894DC-0127-4E3B-ABF7-407B6AD051E9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DF894DC-0127-4E3B-ABF7-407B6AD05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3EFF6ADD-1142-43B3-B5FB-F4F93E5BC64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3EFF6ADD-1142-43B3-B5FB-F4F93E5BC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2660C50-B13A-468A-84B9-369FFEE07714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B2784CBF-ACC4-4743-8DA7-15162328F3CE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3DFC6EA-CF1C-492A-9C45-0FE4D1A69C7F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3DFC6EA-CF1C-492A-9C45-0FE4D1A69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81C2C0E-0B24-4437-8DF7-CC9414BE8699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81C2C0E-0B24-4437-8DF7-CC9414BE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5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02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/>
              <p:nvPr/>
            </p:nvSpPr>
            <p:spPr>
              <a:xfrm>
                <a:off x="514791" y="5901096"/>
                <a:ext cx="6096000" cy="50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3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b="0" i="1" baseline="-2500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3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5901096"/>
                <a:ext cx="6096000" cy="506101"/>
              </a:xfrm>
              <a:prstGeom prst="rect">
                <a:avLst/>
              </a:prstGeom>
              <a:blipFill>
                <a:blip r:embed="rId3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-5556509" y="6128224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56509" y="6128224"/>
                <a:ext cx="6096000" cy="51123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-5581209" y="6663493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81209" y="6663493"/>
                <a:ext cx="6096000" cy="534121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-6238670" y="7221653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38670" y="7221653"/>
                <a:ext cx="10636711" cy="728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8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139770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baseline="-25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139770" cy="778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65041F-4D7C-4789-AF0C-A5E68E4F7A34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6DFCE85-BD71-434C-B84A-A637DC2401CD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6DFCE85-BD71-434C-B84A-A637DC240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9D85ED40-9C21-451F-AC74-7F594C344AC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9D85ED40-9C21-451F-AC74-7F594C344A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EA227BDC-4860-4422-A3D3-B4C4B73375C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43475B51-7D2D-4C24-9DF6-B97E3B2B9AE3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13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C8D17D7-9934-42E7-AB4B-16E98101CB40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C8D17D7-9934-42E7-AB4B-16E98101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2239856-1B02-41FF-9F8B-9F164E02268C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2239856-1B02-41FF-9F8B-9F164E022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15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445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1142422" y="5930942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22" y="5930942"/>
                <a:ext cx="6096000" cy="511230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5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37D357-06FB-4E42-96A5-1A46988877B6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37D357-06FB-4E42-96A5-1A4698887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14E8896-1DC5-44FD-8813-5AE88AE6E162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80B134F-A9FD-483A-8C66-A3F1F344F0D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80B134F-A9FD-483A-8C66-A3F1F344F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2B06176-00D3-49FE-B120-ABD2FD112573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2B06176-00D3-49FE-B120-ABD2FD1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6E9BA270-AAA6-4465-AA9B-C9811EC40912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0E2A690-3342-4747-85A7-6D7B3D0ADACD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95BB3E-8CC3-467F-95B7-2E9CB633A60A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95BB3E-8CC3-467F-95B7-2E9CB633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E7FD8BD4-049B-4182-8F8A-43324E529D1E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E7FD8BD4-049B-4182-8F8A-43324E529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14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80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514791" y="4966442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66442"/>
                <a:ext cx="10636711" cy="728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4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5783715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5783715"/>
                <a:ext cx="10636711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6858F1E-E532-45CC-BF2F-85181C9C724F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6858F1E-E532-45CC-BF2F-85181C9C7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41F2531-A9B6-427D-8154-966231F392CD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99D9FC8-D2CC-4E19-B3AC-1714F992BE87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99D9FC8-D2CC-4E19-B3AC-1714F992B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50F34B79-DEBB-4A30-9FBA-6498BA4380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50F34B79-DEBB-4A30-9FBA-6498BA438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0034ACB7-624E-4028-B1DE-3EFC44BD254D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D7052C9-0587-4C31-944A-75EA44A91ABB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2B70F54-87CA-4A1A-9CB8-6BDB42DD4AB8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2B70F54-87CA-4A1A-9CB8-6BDB42DD4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F3B892F-8963-44FF-9841-EE8912F26DAE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F3B892F-8963-44FF-9841-EE8912F26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2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18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454318" y="5922823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8" y="5922823"/>
                <a:ext cx="6096000" cy="534121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4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1AC73AA-9886-463D-ACBC-4D1E266E0BAA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1AC73AA-9886-463D-ACBC-4D1E266E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059EE7-47C4-4D0B-8A28-0CB7C9B829CA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289B88B-09A8-491E-BFE1-774BCA39D6F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289B88B-09A8-491E-BFE1-774BCA39D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82E0C61-B4FD-4616-A99B-5A8BF295F55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82E0C61-B4FD-4616-A99B-5A8BF295F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E3CAD60C-566D-4D25-B89A-6BFCDE3A12EF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81586E1E-949C-4183-BBFC-9FD7048D10C1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6289155-BB7A-4FAD-9AF8-42FA8C553037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6289155-BB7A-4FAD-9AF8-42FA8C553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54F776D-546B-4B00-AB7E-57CA566F5D19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54F776D-546B-4B00-AB7E-57CA566F5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15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01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4CBA6DD-EC58-43D5-BC03-62C012910E77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4CBA6DD-EC58-43D5-BC03-62C012910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F81E8D-EB73-4241-9ABC-F3ABCF665B49}"/>
                  </a:ext>
                </a:extLst>
              </p:cNvPr>
              <p:cNvSpPr txBox="1"/>
              <p:nvPr/>
            </p:nvSpPr>
            <p:spPr>
              <a:xfrm>
                <a:off x="385079" y="5737915"/>
                <a:ext cx="8940498" cy="425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200" i="1" baseline="-25000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)∗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300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F81E8D-EB73-4241-9ABC-F3ABCF665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9" y="5737915"/>
                <a:ext cx="8940498" cy="425245"/>
              </a:xfrm>
              <a:prstGeom prst="rect">
                <a:avLst/>
              </a:prstGeom>
              <a:blipFill>
                <a:blip r:embed="rId11"/>
                <a:stretch>
                  <a:fillRect t="-78571" b="-13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596143-9508-4276-837D-C1E20A1D2125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C399B53-6D5C-4FEF-AB2D-303B9A1CFC29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C399B53-6D5C-4FEF-AB2D-303B9A1C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6814DA0-2FCE-41C9-BC12-8A014858829B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6814DA0-2FCE-41C9-BC12-8A0148588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8365AB3-86BD-448C-8D03-843BB2F09AD7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B0123FCD-CF40-4AA0-AAB2-B878D418B472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89F43E85-E4BB-4FEB-B5E8-93B002C5FEBC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89F43E85-E4BB-4FEB-B5E8-93B002C5F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E0D7765-9E6A-4748-B1C3-00F3CD60FFCD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E0D7765-9E6A-4748-B1C3-00F3CD60F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15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62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-3288202" y="9112473"/>
                <a:ext cx="9978188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3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2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88202" y="9112473"/>
                <a:ext cx="9978188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-4253724" y="8508600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     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for</a:t>
                </a:r>
                <a:r>
                  <a:rPr lang="de-DE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range</a:t>
                </a:r>
                <a:r>
                  <a:rPr lang="de-DE" sz="1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53724" y="8508600"/>
                <a:ext cx="2909987" cy="954107"/>
              </a:xfrm>
              <a:prstGeom prst="rect">
                <a:avLst/>
              </a:prstGeom>
              <a:blipFill>
                <a:blip r:embed="rId6"/>
                <a:stretch>
                  <a:fillRect l="-628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2. Schicht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8C47A88A-B8C3-4D04-A4D5-A8B6C69ED615}"/>
              </a:ext>
            </a:extLst>
          </p:cNvPr>
          <p:cNvSpPr/>
          <p:nvPr/>
        </p:nvSpPr>
        <p:spPr>
          <a:xfrm>
            <a:off x="4865076" y="8808444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7680D-D993-4163-A2CE-22C151090776}"/>
              </a:ext>
            </a:extLst>
          </p:cNvPr>
          <p:cNvSpPr txBox="1"/>
          <p:nvPr/>
        </p:nvSpPr>
        <p:spPr>
          <a:xfrm>
            <a:off x="5331267" y="917505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1. Schicht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8C47A88A-B8C3-4D04-A4D5-A8B6C69ED615}"/>
              </a:ext>
            </a:extLst>
          </p:cNvPr>
          <p:cNvSpPr/>
          <p:nvPr/>
        </p:nvSpPr>
        <p:spPr>
          <a:xfrm>
            <a:off x="4865076" y="8808444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7680D-D993-4163-A2CE-22C151090776}"/>
              </a:ext>
            </a:extLst>
          </p:cNvPr>
          <p:cNvSpPr txBox="1"/>
          <p:nvPr/>
        </p:nvSpPr>
        <p:spPr>
          <a:xfrm>
            <a:off x="5331267" y="917505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B6A7DAA-1FBD-41E0-9875-51626F25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47926"/>
            <a:ext cx="8270057" cy="268315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883465" y="5232176"/>
            <a:ext cx="918841" cy="1096627"/>
            <a:chOff x="-15774" y="5658417"/>
            <a:chExt cx="6951105" cy="1096627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15774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9A1531F-F771-40CA-9C92-E7440BC2A83D}"/>
              </a:ext>
            </a:extLst>
          </p:cNvPr>
          <p:cNvGrpSpPr/>
          <p:nvPr/>
        </p:nvGrpSpPr>
        <p:grpSpPr>
          <a:xfrm>
            <a:off x="1934088" y="5257269"/>
            <a:ext cx="918841" cy="1096627"/>
            <a:chOff x="258181" y="5658417"/>
            <a:chExt cx="6951105" cy="1096627"/>
          </a:xfrm>
        </p:grpSpPr>
        <p:sp>
          <p:nvSpPr>
            <p:cNvPr id="111" name="Geschweifte Klammer links 110">
              <a:extLst>
                <a:ext uri="{FF2B5EF4-FFF2-40B4-BE49-F238E27FC236}">
                  <a16:creationId xmlns:a16="http://schemas.microsoft.com/office/drawing/2014/main" id="{58745691-D9EA-4E90-9577-C026D717C9FE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58992C6F-9F74-4A94-8FE8-5ED80E899DCC}"/>
                </a:ext>
              </a:extLst>
            </p:cNvPr>
            <p:cNvSpPr txBox="1"/>
            <p:nvPr/>
          </p:nvSpPr>
          <p:spPr>
            <a:xfrm>
              <a:off x="258181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8489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8489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8649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3511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3511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9162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9162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9322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4184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4184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154618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227040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690830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48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D9200EC9-34BC-442A-A039-226F42DB6C6B}"/>
              </a:ext>
            </a:extLst>
          </p:cNvPr>
          <p:cNvSpPr txBox="1"/>
          <p:nvPr/>
        </p:nvSpPr>
        <p:spPr>
          <a:xfrm>
            <a:off x="1131377" y="1397675"/>
            <a:ext cx="313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b="1" dirty="0" err="1"/>
              <a:t>Overshooting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über Minimum hinausschießen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identifizierbar durch Beobachtung des Fehlers während des Trainings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4987871" y="1397675"/>
            <a:ext cx="313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Vanishing</a:t>
            </a:r>
            <a:r>
              <a:rPr lang="de-DE" b="1" dirty="0"/>
              <a:t> Gradient </a:t>
            </a:r>
            <a:br>
              <a:rPr lang="de-DE" b="1" dirty="0"/>
            </a:br>
            <a:r>
              <a:rPr lang="de-DE" b="1" dirty="0"/>
              <a:t>    Problem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vielen Aktivierungsfunktionen: Steigung für sehr große/kleine Werte sehr klein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resultierender Wert für Optimierung von Parametern sehr klein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8518901" y="1397674"/>
            <a:ext cx="313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98248-A41B-472C-8916-EE3E4D99D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r="27543"/>
          <a:stretch/>
        </p:blipFill>
        <p:spPr bwMode="auto">
          <a:xfrm>
            <a:off x="5339744" y="4814506"/>
            <a:ext cx="2099443" cy="17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E2237BB-4AF0-4680-8187-0FD58D100F59}"/>
              </a:ext>
            </a:extLst>
          </p:cNvPr>
          <p:cNvGrpSpPr/>
          <p:nvPr/>
        </p:nvGrpSpPr>
        <p:grpSpPr>
          <a:xfrm>
            <a:off x="1492716" y="5038285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844FF72-3C78-4F3F-9EFE-5DFD6C3CD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F376BB0-896B-4F09-8C9D-D812ABD2A2A8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63" y="495003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53458"/>
              </p:ext>
            </p:extLst>
          </p:nvPr>
        </p:nvGraphicFramePr>
        <p:xfrm>
          <a:off x="1766809" y="254171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Künstliches 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615207" y="1519963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83" y="153652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2816580"/>
            <a:ext cx="6520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Klassifizierung: Krebserkrankung des Gehirns auf Basis von MRT-Scans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35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939246"/>
              </p:ext>
            </p:extLst>
          </p:nvPr>
        </p:nvGraphicFramePr>
        <p:xfrm>
          <a:off x="2108200" y="3429000"/>
          <a:ext cx="8128000" cy="2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weniger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970796"/>
              </p:ext>
            </p:extLst>
          </p:nvPr>
        </p:nvGraphicFramePr>
        <p:xfrm>
          <a:off x="2108200" y="3429000"/>
          <a:ext cx="8128000" cy="21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nachweislich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 mehr Zeit für andere Arbeit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1" y="2294880"/>
            <a:ext cx="11046282" cy="55399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918410" y="3871584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62561" y="2848878"/>
            <a:ext cx="2378991" cy="1022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712110"/>
            <a:ext cx="57923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Datensatz: Wertepaare, Wahrheitswerte als Input</a:t>
            </a:r>
            <a:br>
              <a:rPr lang="de-DE" sz="1500" dirty="0"/>
            </a:br>
            <a:r>
              <a:rPr lang="de-DE" sz="1500" dirty="0">
                <a:sym typeface="Wingdings" panose="05000000000000000000" pitchFamily="2" charset="2"/>
              </a:rPr>
              <a:t> dem Model in mehreren Trainingsiterationen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Zustand v. Model schrittweise so verändert, dass Ausgabewerte den Wahrheitswerten annähern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Erfahrung mit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  Vorhersagen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627172" y="3868203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51180" y="3868203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2" y="2848878"/>
            <a:ext cx="2164885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2" y="2848878"/>
            <a:ext cx="4388893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974578"/>
              </p:ext>
            </p:extLst>
          </p:nvPr>
        </p:nvGraphicFramePr>
        <p:xfrm>
          <a:off x="2108200" y="3429000"/>
          <a:ext cx="8128000" cy="299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Datenschutz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56350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möglicherweise Ziel v. Cyberangriffen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machen angreifbar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Datendiebstahl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kaum alltagstauglich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Cybersecurity</a:t>
            </a:r>
            <a:r>
              <a:rPr lang="de-DE" dirty="0"/>
              <a:t> 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 </a:t>
            </a:r>
            <a:r>
              <a:rPr lang="de-DE" sz="4000" dirty="0" err="1"/>
              <a:t>für‘s</a:t>
            </a:r>
            <a:r>
              <a:rPr lang="de-DE" sz="4000" dirty="0"/>
              <a:t> Zuhören!</a:t>
            </a:r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e 37">
            <a:extLst>
              <a:ext uri="{FF2B5EF4-FFF2-40B4-BE49-F238E27FC236}">
                <a16:creationId xmlns:a16="http://schemas.microsoft.com/office/drawing/2014/main" id="{909377BE-AF79-448E-A477-346571143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25844"/>
              </p:ext>
            </p:extLst>
          </p:nvPr>
        </p:nvGraphicFramePr>
        <p:xfrm>
          <a:off x="1036936" y="3189458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BD914D43-1013-48A4-9787-E1AA5F24D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4537"/>
              </p:ext>
            </p:extLst>
          </p:nvPr>
        </p:nvGraphicFramePr>
        <p:xfrm>
          <a:off x="6012107" y="3189458"/>
          <a:ext cx="4921774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54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Grundstücksgröße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Hausgröße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Preis (€)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E1542A9-33F0-4AA8-B179-EB5C7F6D9327}"/>
              </a:ext>
            </a:extLst>
          </p:cNvPr>
          <p:cNvSpPr txBox="1"/>
          <p:nvPr/>
        </p:nvSpPr>
        <p:spPr>
          <a:xfrm>
            <a:off x="1850659" y="282012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Klassifizierung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25236A-6A98-4CDB-ACD8-F0EEF5138174}"/>
              </a:ext>
            </a:extLst>
          </p:cNvPr>
          <p:cNvSpPr txBox="1"/>
          <p:nvPr/>
        </p:nvSpPr>
        <p:spPr>
          <a:xfrm>
            <a:off x="7692658" y="282012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4D11C322-F470-428E-A70C-FBE40ECBA98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6845DD-DD9C-4BCC-B9A6-84966E3E5A2C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13269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068845" y="226364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itel 3">
            <a:extLst>
              <a:ext uri="{FF2B5EF4-FFF2-40B4-BE49-F238E27FC236}">
                <a16:creationId xmlns:a16="http://schemas.microsoft.com/office/drawing/2014/main" id="{2F3E1454-05FF-425B-B71C-8152744D28D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feil: nach oben gebogen 3">
            <a:extLst>
              <a:ext uri="{FF2B5EF4-FFF2-40B4-BE49-F238E27FC236}">
                <a16:creationId xmlns:a16="http://schemas.microsoft.com/office/drawing/2014/main" id="{51DACB88-2E22-4BE8-A20C-401114C1FF2B}"/>
              </a:ext>
            </a:extLst>
          </p:cNvPr>
          <p:cNvSpPr/>
          <p:nvPr/>
        </p:nvSpPr>
        <p:spPr>
          <a:xfrm rot="16200000" flipV="1">
            <a:off x="5914956" y="1972004"/>
            <a:ext cx="515212" cy="4849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/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/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itel 3">
            <a:extLst>
              <a:ext uri="{FF2B5EF4-FFF2-40B4-BE49-F238E27FC236}">
                <a16:creationId xmlns:a16="http://schemas.microsoft.com/office/drawing/2014/main" id="{046BC40A-61AC-4DED-9A42-4A8E58FEF2F6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4D408B5B-E3D2-4593-827E-C9AF344D9FD1}"/>
              </a:ext>
            </a:extLst>
          </p:cNvPr>
          <p:cNvGrpSpPr/>
          <p:nvPr/>
        </p:nvGrpSpPr>
        <p:grpSpPr>
          <a:xfrm>
            <a:off x="1052641" y="2672849"/>
            <a:ext cx="10054309" cy="2826709"/>
            <a:chOff x="1532466" y="1690688"/>
            <a:chExt cx="10054309" cy="2826709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B00686F-8BB4-4253-A96F-5D7971B2ACF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482FF85A-0382-4909-873C-C88A8E1D2BEE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73" name="Flussdiagramm: Verbinder 172">
                  <a:extLst>
                    <a:ext uri="{FF2B5EF4-FFF2-40B4-BE49-F238E27FC236}">
                      <a16:creationId xmlns:a16="http://schemas.microsoft.com/office/drawing/2014/main" id="{E6F96AD0-90ED-4802-96F1-6BC3E078C9A9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4" name="Flussdiagramm: Verbinder 173">
                  <a:extLst>
                    <a:ext uri="{FF2B5EF4-FFF2-40B4-BE49-F238E27FC236}">
                      <a16:creationId xmlns:a16="http://schemas.microsoft.com/office/drawing/2014/main" id="{510DEC77-88A9-4D01-AC70-0C488C7B5E2B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5" name="Flussdiagramm: Verbinder 174">
                  <a:extLst>
                    <a:ext uri="{FF2B5EF4-FFF2-40B4-BE49-F238E27FC236}">
                      <a16:creationId xmlns:a16="http://schemas.microsoft.com/office/drawing/2014/main" id="{D7274EB9-7248-4483-93D8-3A139499221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6" name="Flussdiagramm: Verbinder 175">
                  <a:extLst>
                    <a:ext uri="{FF2B5EF4-FFF2-40B4-BE49-F238E27FC236}">
                      <a16:creationId xmlns:a16="http://schemas.microsoft.com/office/drawing/2014/main" id="{1AA0CFED-8804-4F7F-A74F-75278E376359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7" name="Flussdiagramm: Verbinder 176">
                  <a:extLst>
                    <a:ext uri="{FF2B5EF4-FFF2-40B4-BE49-F238E27FC236}">
                      <a16:creationId xmlns:a16="http://schemas.microsoft.com/office/drawing/2014/main" id="{737A3E59-66D1-4A85-9E49-14BB8D45A0A8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8" name="Flussdiagramm: Verbinder 177">
                  <a:extLst>
                    <a:ext uri="{FF2B5EF4-FFF2-40B4-BE49-F238E27FC236}">
                      <a16:creationId xmlns:a16="http://schemas.microsoft.com/office/drawing/2014/main" id="{57F021C8-33A4-4D04-8F09-AB84F42CE4DF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9" name="Flussdiagramm: Verbinder 178">
                  <a:extLst>
                    <a:ext uri="{FF2B5EF4-FFF2-40B4-BE49-F238E27FC236}">
                      <a16:creationId xmlns:a16="http://schemas.microsoft.com/office/drawing/2014/main" id="{B32806DB-67F2-46BD-B7E3-C54B6FD51881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80" name="Gerader Verbinder 179">
                  <a:extLst>
                    <a:ext uri="{FF2B5EF4-FFF2-40B4-BE49-F238E27FC236}">
                      <a16:creationId xmlns:a16="http://schemas.microsoft.com/office/drawing/2014/main" id="{BF226F69-7325-4F6F-B48D-464A14C3863F}"/>
                    </a:ext>
                  </a:extLst>
                </p:cNvPr>
                <p:cNvCxnSpPr>
                  <a:cxnSpLocks/>
                  <a:stCxn id="173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80">
                  <a:extLst>
                    <a:ext uri="{FF2B5EF4-FFF2-40B4-BE49-F238E27FC236}">
                      <a16:creationId xmlns:a16="http://schemas.microsoft.com/office/drawing/2014/main" id="{3E0BB934-6037-4827-9394-082446258718}"/>
                    </a:ext>
                  </a:extLst>
                </p:cNvPr>
                <p:cNvCxnSpPr>
                  <a:cxnSpLocks/>
                  <a:stCxn id="173" idx="6"/>
                  <a:endCxn id="176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81">
                  <a:extLst>
                    <a:ext uri="{FF2B5EF4-FFF2-40B4-BE49-F238E27FC236}">
                      <a16:creationId xmlns:a16="http://schemas.microsoft.com/office/drawing/2014/main" id="{AB5046A5-FE8E-48CE-80DA-6B50854C7CA2}"/>
                    </a:ext>
                  </a:extLst>
                </p:cNvPr>
                <p:cNvCxnSpPr>
                  <a:cxnSpLocks/>
                  <a:stCxn id="173" idx="6"/>
                  <a:endCxn id="177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82">
                  <a:extLst>
                    <a:ext uri="{FF2B5EF4-FFF2-40B4-BE49-F238E27FC236}">
                      <a16:creationId xmlns:a16="http://schemas.microsoft.com/office/drawing/2014/main" id="{CFA53BB4-40F1-451E-82E8-4786A631EEA9}"/>
                    </a:ext>
                  </a:extLst>
                </p:cNvPr>
                <p:cNvCxnSpPr>
                  <a:cxnSpLocks/>
                  <a:stCxn id="174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83">
                  <a:extLst>
                    <a:ext uri="{FF2B5EF4-FFF2-40B4-BE49-F238E27FC236}">
                      <a16:creationId xmlns:a16="http://schemas.microsoft.com/office/drawing/2014/main" id="{7154E5C6-3CC2-4E24-BE9D-A4485B219193}"/>
                    </a:ext>
                  </a:extLst>
                </p:cNvPr>
                <p:cNvCxnSpPr>
                  <a:cxnSpLocks/>
                  <a:stCxn id="174" idx="6"/>
                  <a:endCxn id="176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Gerader Verbinder 184">
                  <a:extLst>
                    <a:ext uri="{FF2B5EF4-FFF2-40B4-BE49-F238E27FC236}">
                      <a16:creationId xmlns:a16="http://schemas.microsoft.com/office/drawing/2014/main" id="{4925F8C0-0CCE-4EC5-BE7E-BA1F6D3BEE9A}"/>
                    </a:ext>
                  </a:extLst>
                </p:cNvPr>
                <p:cNvCxnSpPr>
                  <a:cxnSpLocks/>
                  <a:stCxn id="178" idx="2"/>
                  <a:endCxn id="175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Gerader Verbinder 185">
                  <a:extLst>
                    <a:ext uri="{FF2B5EF4-FFF2-40B4-BE49-F238E27FC236}">
                      <a16:creationId xmlns:a16="http://schemas.microsoft.com/office/drawing/2014/main" id="{AB1D4B2D-A61C-404F-8048-95C16A5243A3}"/>
                    </a:ext>
                  </a:extLst>
                </p:cNvPr>
                <p:cNvCxnSpPr>
                  <a:cxnSpLocks/>
                  <a:stCxn id="178" idx="2"/>
                  <a:endCxn id="176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Gerader Verbinder 186">
                  <a:extLst>
                    <a:ext uri="{FF2B5EF4-FFF2-40B4-BE49-F238E27FC236}">
                      <a16:creationId xmlns:a16="http://schemas.microsoft.com/office/drawing/2014/main" id="{4DD6DC26-6253-4083-A5A7-F245B89DA1AA}"/>
                    </a:ext>
                  </a:extLst>
                </p:cNvPr>
                <p:cNvCxnSpPr>
                  <a:cxnSpLocks/>
                  <a:stCxn id="178" idx="2"/>
                  <a:endCxn id="177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Gerader Verbinder 187">
                  <a:extLst>
                    <a:ext uri="{FF2B5EF4-FFF2-40B4-BE49-F238E27FC236}">
                      <a16:creationId xmlns:a16="http://schemas.microsoft.com/office/drawing/2014/main" id="{9733DFAE-82D2-4978-8978-6C6E2B2FC93F}"/>
                    </a:ext>
                  </a:extLst>
                </p:cNvPr>
                <p:cNvCxnSpPr>
                  <a:cxnSpLocks/>
                  <a:stCxn id="175" idx="6"/>
                  <a:endCxn id="179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Gerader Verbinder 188">
                  <a:extLst>
                    <a:ext uri="{FF2B5EF4-FFF2-40B4-BE49-F238E27FC236}">
                      <a16:creationId xmlns:a16="http://schemas.microsoft.com/office/drawing/2014/main" id="{05E7EEE3-A82E-4F33-8141-3D105D9E7D78}"/>
                    </a:ext>
                  </a:extLst>
                </p:cNvPr>
                <p:cNvCxnSpPr>
                  <a:cxnSpLocks/>
                  <a:stCxn id="179" idx="2"/>
                  <a:endCxn id="176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Gerader Verbinder 160">
                <a:extLst>
                  <a:ext uri="{FF2B5EF4-FFF2-40B4-BE49-F238E27FC236}">
                    <a16:creationId xmlns:a16="http://schemas.microsoft.com/office/drawing/2014/main" id="{7D587A54-330D-48DB-BCEE-3D5C6AEC3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r Verbinder 161">
                <a:extLst>
                  <a:ext uri="{FF2B5EF4-FFF2-40B4-BE49-F238E27FC236}">
                    <a16:creationId xmlns:a16="http://schemas.microsoft.com/office/drawing/2014/main" id="{61FB0E29-7187-42A6-8F13-E233D7844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r Verbinder 162">
                <a:extLst>
                  <a:ext uri="{FF2B5EF4-FFF2-40B4-BE49-F238E27FC236}">
                    <a16:creationId xmlns:a16="http://schemas.microsoft.com/office/drawing/2014/main" id="{B5DE9BDA-1110-45E0-BEBA-F9A554D7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r Verbinder 163">
                <a:extLst>
                  <a:ext uri="{FF2B5EF4-FFF2-40B4-BE49-F238E27FC236}">
                    <a16:creationId xmlns:a16="http://schemas.microsoft.com/office/drawing/2014/main" id="{0530C929-12B3-4306-B893-E923E276C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Gerader Verbinder 164">
                <a:extLst>
                  <a:ext uri="{FF2B5EF4-FFF2-40B4-BE49-F238E27FC236}">
                    <a16:creationId xmlns:a16="http://schemas.microsoft.com/office/drawing/2014/main" id="{7FC2AF31-8D50-440D-AD43-088E5345A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feld 165">
                <a:extLst>
                  <a:ext uri="{FF2B5EF4-FFF2-40B4-BE49-F238E27FC236}">
                    <a16:creationId xmlns:a16="http://schemas.microsoft.com/office/drawing/2014/main" id="{B329DBD7-B1F2-4E86-8941-4C110D992520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6D68C862-C8AE-4477-BE85-3D15C867D4A0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8" name="Textfeld 167">
                <a:extLst>
                  <a:ext uri="{FF2B5EF4-FFF2-40B4-BE49-F238E27FC236}">
                    <a16:creationId xmlns:a16="http://schemas.microsoft.com/office/drawing/2014/main" id="{D4F3F9AC-816A-4E0E-9001-CDA03246F2B9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4859BCF9-D128-4ADF-A687-BEC0042720C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05F4201D-7DCE-4335-A3E8-2B9C4CCEEEAC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A58DD3F7-7F48-4224-9673-985405B3F43D}"/>
                  </a:ext>
                </a:extLst>
              </p:cNvPr>
              <p:cNvCxnSpPr>
                <a:cxnSpLocks/>
                <a:stCxn id="174" idx="6"/>
                <a:endCxn id="168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F6E2E7CC-94D2-4062-8A75-39976581F21C}"/>
                  </a:ext>
                </a:extLst>
              </p:cNvPr>
              <p:cNvCxnSpPr>
                <a:cxnSpLocks/>
                <a:endCxn id="179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61735E76-5972-4FF5-8613-564826FD9CD4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C0F8006B-4C11-49D2-9EF2-597FF381407D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099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10377960" cy="1671425"/>
            <a:chOff x="1366547" y="4484644"/>
            <a:chExt cx="10377960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9E80932-B6CA-415E-8D71-A2E23BEDC4F8}"/>
              </a:ext>
            </a:extLst>
          </p:cNvPr>
          <p:cNvGrpSpPr/>
          <p:nvPr/>
        </p:nvGrpSpPr>
        <p:grpSpPr>
          <a:xfrm>
            <a:off x="8038760" y="2610741"/>
            <a:ext cx="3555537" cy="2310655"/>
            <a:chOff x="7242501" y="1593878"/>
            <a:chExt cx="3555537" cy="2310655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7BE579D7-3815-4B8D-BC82-AF570B331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133BC12-02D5-4C0A-AAB5-10CA12F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918410" y="2635476"/>
            <a:ext cx="6615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ansehbar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besteht aus sehr viele verschachtelte Funktionen, vielen </a:t>
            </a:r>
            <a:br>
              <a:rPr lang="de-DE" dirty="0"/>
            </a:br>
            <a:r>
              <a:rPr lang="de-DE" dirty="0"/>
              <a:t>Parametern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gut geeignet für Datenmodellierung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3242</Words>
  <Application>Microsoft Office PowerPoint</Application>
  <PresentationFormat>Breitbild</PresentationFormat>
  <Paragraphs>740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Gill Sans MT</vt:lpstr>
      <vt:lpstr>Wingdings</vt:lpstr>
      <vt:lpstr>Paket</vt:lpstr>
      <vt:lpstr>Faltende neuronale netze</vt:lpstr>
      <vt:lpstr>PowerPoint-Präsentation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334</cp:revision>
  <dcterms:created xsi:type="dcterms:W3CDTF">2022-03-13T11:23:14Z</dcterms:created>
  <dcterms:modified xsi:type="dcterms:W3CDTF">2022-04-04T19:07:27Z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